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s/slide16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Default Extension="tiff" ContentType="image/tiff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s/slide19.xml" ContentType="application/vnd.openxmlformats-officedocument.presentationml.slide+xml"/>
  <Override PartName="/ppt/slideLayouts/slideLayout9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17.xml" ContentType="application/vnd.openxmlformats-officedocument.presentationml.slid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70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8" r:id="rId3"/>
    <p:sldId id="263" r:id="rId4"/>
    <p:sldId id="264" r:id="rId5"/>
    <p:sldId id="257" r:id="rId6"/>
    <p:sldId id="259" r:id="rId7"/>
    <p:sldId id="260" r:id="rId8"/>
    <p:sldId id="261" r:id="rId9"/>
    <p:sldId id="265" r:id="rId10"/>
    <p:sldId id="268" r:id="rId11"/>
    <p:sldId id="269" r:id="rId12"/>
    <p:sldId id="266" r:id="rId13"/>
    <p:sldId id="267" r:id="rId14"/>
    <p:sldId id="270" r:id="rId15"/>
    <p:sldId id="271" r:id="rId16"/>
    <p:sldId id="272" r:id="rId17"/>
    <p:sldId id="273" r:id="rId18"/>
    <p:sldId id="274" r:id="rId19"/>
    <p:sldId id="27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9842" autoAdjust="0"/>
  </p:normalViewPr>
  <p:slideViewPr>
    <p:cSldViewPr snapToGrid="0" snapToObjects="1">
      <p:cViewPr varScale="1">
        <p:scale>
          <a:sx n="112" d="100"/>
          <a:sy n="112" d="100"/>
        </p:scale>
        <p:origin x="-8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FD564E-4FCF-1041-BAD6-DEF87EED8995}" type="datetime1">
              <a:rPr lang="en-US" smtClean="0"/>
              <a:t>7/10/15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160E17-AE6C-CB47-8C4D-8ED9BC85EFD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tiff>
</file>

<file path=ppt/media/image12.png>
</file>

<file path=ppt/media/image13.png>
</file>

<file path=ppt/media/image14.tiff>
</file>

<file path=ppt/media/image15.tiff>
</file>

<file path=ppt/media/image16.tiff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D40DE-4A56-4843-9080-719FAFB312A7}" type="datetime1">
              <a:rPr lang="en-US" smtClean="0"/>
              <a:t>7/10/15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6A2A28-B7F3-4642-B79E-DDAE9589A4C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6A2A28-B7F3-4642-B79E-DDAE9589A4CA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86B33-F461-7344-9F12-F9CC5F58C98D}" type="datetime1">
              <a:rPr lang="en-US" smtClean="0"/>
              <a:t>7/10/15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2FB46-FB7B-4879-9B1A-EE9F4DE9AF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81630-A2FE-9448-BC4B-E6D846D304EF}" type="datetime1">
              <a:rPr lang="en-US" smtClean="0"/>
              <a:t>7/10/15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05B5-997A-9F4B-9866-D389A15B72A8}" type="datetime1">
              <a:rPr lang="en-US" smtClean="0"/>
              <a:t>7/10/15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3956-57F8-BF4F-831A-13CAD18A92C0}" type="datetime1">
              <a:rPr lang="en-US" smtClean="0"/>
              <a:t>7/10/15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99BC7-B004-2542-9B2F-53A4AF6C03A2}" type="datetime1">
              <a:rPr lang="en-US" smtClean="0"/>
              <a:t>7/10/15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01068-BB0D-D947-ADC7-4905727D42A5}" type="datetime1">
              <a:rPr lang="en-US" smtClean="0"/>
              <a:t>7/10/15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3DFF-56B4-5A49-8787-A673516B14C5}" type="datetime1">
              <a:rPr lang="en-US" smtClean="0"/>
              <a:t>7/10/15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795FD-1B9D-0B48-A88C-271D7A8D56DA}" type="datetime1">
              <a:rPr lang="en-US" smtClean="0"/>
              <a:t>7/10/15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E0A3-20C5-6146-BB2D-76FC87C19FF0}" type="datetime1">
              <a:rPr lang="en-US" smtClean="0"/>
              <a:t>7/10/15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D04D-D278-9B49-9224-04F2F39355CC}" type="datetime1">
              <a:rPr lang="en-US" smtClean="0"/>
              <a:t>7/10/15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F1679-83E0-4571-98D7-4BB535B5F5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554F5-3945-A84A-86BF-71FB33C83CAF}" type="datetime1">
              <a:rPr lang="en-US" smtClean="0"/>
              <a:t>7/10/15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2B18B-9DD1-E544-8973-24C6D677B1E3}" type="datetime1">
              <a:rPr lang="en-US" smtClean="0"/>
              <a:t>7/10/15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8214E-D308-E741-B6E4-074FE9D0159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6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3732" y="3512593"/>
            <a:ext cx="7772400" cy="1353476"/>
          </a:xfrm>
          <a:effectLst>
            <a:glow rad="63500">
              <a:schemeClr val="accent1">
                <a:alpha val="75000"/>
              </a:schemeClr>
            </a:glow>
          </a:effectLst>
        </p:spPr>
        <p:txBody>
          <a:bodyPr>
            <a:prstTxWarp prst="textArchUp">
              <a:avLst/>
            </a:prstTxWarp>
            <a:normAutofit/>
          </a:bodyPr>
          <a:lstStyle/>
          <a:p>
            <a:r>
              <a:rPr lang="en-US" sz="6000" dirty="0" smtClean="0">
                <a:effectLst>
                  <a:glow rad="228600">
                    <a:schemeClr val="accent3">
                      <a:alpha val="75000"/>
                    </a:schemeClr>
                  </a:glow>
                </a:effectLst>
              </a:rPr>
              <a:t>DLVC-</a:t>
            </a:r>
            <a:r>
              <a:rPr lang="en-US" sz="6000" dirty="0" err="1" smtClean="0">
                <a:effectLst>
                  <a:glow rad="228600">
                    <a:schemeClr val="accent3">
                      <a:alpha val="75000"/>
                    </a:schemeClr>
                  </a:glow>
                </a:effectLst>
              </a:rPr>
              <a:t>Taverne</a:t>
            </a:r>
            <a:endParaRPr lang="en-US" sz="6000" dirty="0">
              <a:effectLst>
                <a:glow rad="228600">
                  <a:schemeClr val="accent3">
                    <a:alpha val="75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1133" y="4303871"/>
            <a:ext cx="7447215" cy="878147"/>
          </a:xfrm>
        </p:spPr>
        <p:txBody>
          <a:bodyPr>
            <a:noAutofit/>
          </a:bodyPr>
          <a:lstStyle/>
          <a:p>
            <a:r>
              <a:rPr lang="de-DE" sz="2000" dirty="0" smtClean="0">
                <a:solidFill>
                  <a:schemeClr val="tx1"/>
                </a:solidFill>
              </a:rPr>
              <a:t>Der Rollenspielmanager für  </a:t>
            </a:r>
            <a:r>
              <a:rPr lang="de-DE" sz="2000" dirty="0" smtClean="0">
                <a:solidFill>
                  <a:srgbClr val="000000"/>
                </a:solidFill>
              </a:rPr>
              <a:t>“</a:t>
            </a:r>
            <a:r>
              <a:rPr lang="de-DE" sz="2000" dirty="0" smtClean="0">
                <a:solidFill>
                  <a:schemeClr val="tx2"/>
                </a:solidFill>
              </a:rPr>
              <a:t>Die Legenden von Cysteron</a:t>
            </a:r>
            <a:r>
              <a:rPr lang="de-DE" sz="2000" dirty="0" smtClean="0">
                <a:solidFill>
                  <a:schemeClr val="tx1"/>
                </a:solidFill>
              </a:rPr>
              <a:t>”</a:t>
            </a:r>
          </a:p>
          <a:p>
            <a:r>
              <a:rPr lang="de-DE" sz="2000" dirty="0" smtClean="0">
                <a:solidFill>
                  <a:schemeClr val="tx1"/>
                </a:solidFill>
              </a:rPr>
              <a:t>Vortrag der 4. Iteration  –  Sommersemester 2015</a:t>
            </a:r>
          </a:p>
        </p:txBody>
      </p:sp>
      <p:pic>
        <p:nvPicPr>
          <p:cNvPr id="4" name="Picture 3" descr="Logo3_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  <p:pic>
        <p:nvPicPr>
          <p:cNvPr id="6" name="Picture 5" descr="Anakok-die-Kriegerin-mit-tex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741" y="882948"/>
            <a:ext cx="1857097" cy="1857097"/>
          </a:xfrm>
          <a:prstGeom prst="rect">
            <a:avLst/>
          </a:prstGeom>
        </p:spPr>
      </p:pic>
      <p:pic>
        <p:nvPicPr>
          <p:cNvPr id="7" name="Picture 6" descr="Ceto_der_Wuerfelspieler-mit-tex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643" y="882947"/>
            <a:ext cx="1857098" cy="1857098"/>
          </a:xfrm>
          <a:prstGeom prst="rect">
            <a:avLst/>
          </a:prstGeom>
        </p:spPr>
      </p:pic>
      <p:pic>
        <p:nvPicPr>
          <p:cNvPr id="8" name="Picture 7" descr="Girikiri_der_Haendler-mit-text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458496">
            <a:off x="6536178" y="1028688"/>
            <a:ext cx="1824702" cy="1824702"/>
          </a:xfrm>
          <a:prstGeom prst="rect">
            <a:avLst/>
          </a:prstGeom>
        </p:spPr>
      </p:pic>
      <p:pic>
        <p:nvPicPr>
          <p:cNvPr id="9" name="Picture 8" descr="Zuuma_die_Wirtin-mit-text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837797">
            <a:off x="979478" y="1068693"/>
            <a:ext cx="1900937" cy="1900937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2FB46-FB7B-4879-9B1A-EE9F4DE9AFD3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416" y="521650"/>
            <a:ext cx="7790331" cy="895988"/>
          </a:xfrm>
        </p:spPr>
        <p:txBody>
          <a:bodyPr/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Kampfende</a:t>
            </a:r>
            <a:endParaRPr lang="de-DE" sz="3500" dirty="0">
              <a:effectLst>
                <a:glow rad="139700">
                  <a:schemeClr val="accent3">
                    <a:alpha val="75000"/>
                  </a:schemeClr>
                </a:glo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8417" y="1792980"/>
            <a:ext cx="3821457" cy="4525963"/>
          </a:xfrm>
        </p:spPr>
        <p:txBody>
          <a:bodyPr>
            <a:normAutofit/>
          </a:bodyPr>
          <a:lstStyle/>
          <a:p>
            <a:r>
              <a:rPr lang="de-DE" sz="2200" dirty="0" smtClean="0"/>
              <a:t>Gegnerliste</a:t>
            </a:r>
          </a:p>
          <a:p>
            <a:pPr lvl="1"/>
            <a:r>
              <a:rPr lang="de-DE" sz="1800" dirty="0" smtClean="0"/>
              <a:t>Zustandsmarkierte Gegner</a:t>
            </a:r>
          </a:p>
          <a:p>
            <a:pPr lvl="1"/>
            <a:r>
              <a:rPr lang="de-DE" sz="1800" dirty="0" smtClean="0"/>
              <a:t>Gelöschte Gegner erscheinen nicht</a:t>
            </a:r>
          </a:p>
          <a:p>
            <a:r>
              <a:rPr lang="de-DE" sz="2200" dirty="0" smtClean="0"/>
              <a:t>Erfahrungsliste</a:t>
            </a:r>
          </a:p>
          <a:p>
            <a:pPr lvl="1"/>
            <a:r>
              <a:rPr lang="de-DE" sz="1800" dirty="0" smtClean="0"/>
              <a:t>Summe der Erfahrung von allen Gegnern</a:t>
            </a:r>
          </a:p>
          <a:p>
            <a:pPr lvl="1"/>
            <a:r>
              <a:rPr lang="de-DE" sz="1800" dirty="0" smtClean="0"/>
              <a:t>Weitere Einträge für Spieler mit </a:t>
            </a:r>
            <a:r>
              <a:rPr lang="de-DE" sz="1800" dirty="0"/>
              <a:t>e</a:t>
            </a:r>
            <a:r>
              <a:rPr lang="de-DE" sz="1800" dirty="0" smtClean="0"/>
              <a:t>rhöhten Erfahrungsgewinn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10</a:t>
            </a:fld>
            <a:endParaRPr lang="en-US"/>
          </a:p>
        </p:txBody>
      </p:sp>
      <p:pic>
        <p:nvPicPr>
          <p:cNvPr id="14" name="Picture 13" descr="Better_Kampfende_ohne_Loot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874" y="1891113"/>
            <a:ext cx="4487035" cy="3434521"/>
          </a:xfrm>
          <a:prstGeom prst="rect">
            <a:avLst/>
          </a:prstGeom>
        </p:spPr>
      </p:pic>
      <p:sp>
        <p:nvSpPr>
          <p:cNvPr id="6" name="Notched Right Arrow 5"/>
          <p:cNvSpPr/>
          <p:nvPr/>
        </p:nvSpPr>
        <p:spPr>
          <a:xfrm rot="2496986">
            <a:off x="4067111" y="2068651"/>
            <a:ext cx="756055" cy="220101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Notched Right Arrow 11"/>
          <p:cNvSpPr/>
          <p:nvPr/>
        </p:nvSpPr>
        <p:spPr>
          <a:xfrm rot="8319959">
            <a:off x="7985513" y="2084293"/>
            <a:ext cx="756055" cy="220101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Notched Right Arrow 14"/>
          <p:cNvSpPr/>
          <p:nvPr/>
        </p:nvSpPr>
        <p:spPr>
          <a:xfrm rot="13350607">
            <a:off x="8308771" y="3506800"/>
            <a:ext cx="756055" cy="220101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Notched Right Arrow 15"/>
          <p:cNvSpPr/>
          <p:nvPr/>
        </p:nvSpPr>
        <p:spPr>
          <a:xfrm rot="8319959">
            <a:off x="6175173" y="2416594"/>
            <a:ext cx="756055" cy="220101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 descr="Logo3_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416" y="521650"/>
            <a:ext cx="7790331" cy="895988"/>
          </a:xfrm>
        </p:spPr>
        <p:txBody>
          <a:bodyPr/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Kampfende</a:t>
            </a:r>
            <a:endParaRPr lang="de-DE" sz="3500" dirty="0">
              <a:effectLst>
                <a:glow rad="139700">
                  <a:schemeClr val="accent3">
                    <a:alpha val="75000"/>
                  </a:schemeClr>
                </a:glo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636" y="1417638"/>
            <a:ext cx="3821457" cy="4525963"/>
          </a:xfrm>
        </p:spPr>
        <p:txBody>
          <a:bodyPr>
            <a:normAutofit/>
          </a:bodyPr>
          <a:lstStyle/>
          <a:p>
            <a:r>
              <a:rPr lang="de-DE" sz="2200" dirty="0" smtClean="0"/>
              <a:t>Beutegenerator</a:t>
            </a:r>
          </a:p>
          <a:p>
            <a:pPr lvl="1"/>
            <a:r>
              <a:rPr lang="de-DE" sz="1800" dirty="0" smtClean="0"/>
              <a:t>Inventarbeute</a:t>
            </a:r>
          </a:p>
          <a:p>
            <a:pPr lvl="2"/>
            <a:r>
              <a:rPr lang="de-DE" sz="1400" dirty="0" smtClean="0"/>
              <a:t>Inventarwert</a:t>
            </a:r>
          </a:p>
          <a:p>
            <a:pPr lvl="2"/>
            <a:r>
              <a:rPr lang="de-DE" sz="1400" dirty="0" smtClean="0"/>
              <a:t>Abweichung vom Inventarwert</a:t>
            </a:r>
            <a:endParaRPr lang="de-DE" sz="1400" dirty="0" smtClean="0"/>
          </a:p>
          <a:p>
            <a:pPr lvl="2"/>
            <a:r>
              <a:rPr lang="de-DE" sz="1400" dirty="0" smtClean="0"/>
              <a:t>Generiert Geldbetrag und Nicht-Ausrüstungs-Beute</a:t>
            </a:r>
            <a:endParaRPr lang="de-DE" sz="1400" dirty="0" smtClean="0"/>
          </a:p>
          <a:p>
            <a:pPr lvl="1"/>
            <a:r>
              <a:rPr lang="de-DE" sz="1800" dirty="0" smtClean="0"/>
              <a:t>Ausrüstungsbeute</a:t>
            </a:r>
          </a:p>
          <a:p>
            <a:pPr lvl="2"/>
            <a:r>
              <a:rPr lang="de-DE" sz="1400" dirty="0" smtClean="0"/>
              <a:t>Basiert auf der Ausrüstung des Gegners</a:t>
            </a:r>
          </a:p>
          <a:p>
            <a:pPr lvl="2"/>
            <a:r>
              <a:rPr lang="de-DE" sz="1400" dirty="0" smtClean="0"/>
              <a:t>Der Malus verschlechtert den generierten Gegenstand</a:t>
            </a:r>
          </a:p>
          <a:p>
            <a:pPr lvl="2"/>
            <a:r>
              <a:rPr lang="de-DE" sz="1400" dirty="0" smtClean="0"/>
              <a:t>Die Abweichung vom eingegebenen Malus</a:t>
            </a:r>
          </a:p>
          <a:p>
            <a:pPr lvl="2"/>
            <a:r>
              <a:rPr lang="de-DE" sz="1400" dirty="0" smtClean="0"/>
              <a:t>Generiert ein Ausrüstungsstück</a:t>
            </a:r>
          </a:p>
          <a:p>
            <a:pPr lvl="2"/>
            <a:endParaRPr lang="de-DE" sz="1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11</a:t>
            </a:fld>
            <a:endParaRPr lang="en-US"/>
          </a:p>
        </p:txBody>
      </p:sp>
      <p:pic>
        <p:nvPicPr>
          <p:cNvPr id="10" name="Picture 9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  <p:pic>
        <p:nvPicPr>
          <p:cNvPr id="11" name="Picture 10" descr="Kampfende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093" y="1987962"/>
            <a:ext cx="4670306" cy="3203087"/>
          </a:xfrm>
          <a:prstGeom prst="rect">
            <a:avLst/>
          </a:prstGeom>
        </p:spPr>
      </p:pic>
      <p:sp>
        <p:nvSpPr>
          <p:cNvPr id="6" name="Notched Right Arrow 5"/>
          <p:cNvSpPr/>
          <p:nvPr/>
        </p:nvSpPr>
        <p:spPr>
          <a:xfrm rot="2496986" flipV="1">
            <a:off x="4327646" y="4034767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Notched Right Arrow 12"/>
          <p:cNvSpPr/>
          <p:nvPr/>
        </p:nvSpPr>
        <p:spPr>
          <a:xfrm rot="2496986" flipV="1">
            <a:off x="6896152" y="2164517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Notched Right Arrow 16"/>
          <p:cNvSpPr/>
          <p:nvPr/>
        </p:nvSpPr>
        <p:spPr>
          <a:xfrm flipV="1">
            <a:off x="6883260" y="2913655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Notched Right Arrow 17"/>
          <p:cNvSpPr/>
          <p:nvPr/>
        </p:nvSpPr>
        <p:spPr>
          <a:xfrm rot="2496986" flipV="1">
            <a:off x="6055856" y="4034767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Notched Right Arrow 19"/>
          <p:cNvSpPr/>
          <p:nvPr/>
        </p:nvSpPr>
        <p:spPr>
          <a:xfrm rot="1180927" flipV="1">
            <a:off x="6905940" y="2639926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28" y="540398"/>
            <a:ext cx="7782703" cy="877239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Effekte statt Fähigkeiten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2101" y="1281445"/>
            <a:ext cx="4411119" cy="4744004"/>
          </a:xfrm>
        </p:spPr>
        <p:txBody>
          <a:bodyPr>
            <a:normAutofit fontScale="92500" lnSpcReduction="10000"/>
          </a:bodyPr>
          <a:lstStyle/>
          <a:p>
            <a:r>
              <a:rPr lang="de-DE" sz="2000" dirty="0" smtClean="0"/>
              <a:t>Beides muss möglich sein</a:t>
            </a:r>
          </a:p>
          <a:p>
            <a:r>
              <a:rPr lang="de-DE" sz="2000" dirty="0" smtClean="0"/>
              <a:t>Zeit für nur eines der Mechanismen</a:t>
            </a:r>
          </a:p>
          <a:p>
            <a:r>
              <a:rPr lang="de-DE" sz="2000" dirty="0" smtClean="0"/>
              <a:t>Durch Gespräch mit dem Kunden:</a:t>
            </a:r>
          </a:p>
          <a:p>
            <a:pPr lvl="1"/>
            <a:r>
              <a:rPr lang="de-DE" sz="1800" dirty="0" smtClean="0"/>
              <a:t>Erkenntnis das Fähigkeiten als Waffen mit Effekte realisiert werden können</a:t>
            </a:r>
          </a:p>
          <a:p>
            <a:pPr lvl="1"/>
            <a:r>
              <a:rPr lang="de-DE" sz="1800" dirty="0" smtClean="0"/>
              <a:t>Auflisten der für den Kampf relevanten Effekte</a:t>
            </a:r>
          </a:p>
          <a:p>
            <a:pPr lvl="1"/>
            <a:r>
              <a:rPr lang="de-DE" sz="1800" dirty="0" smtClean="0"/>
              <a:t>Aufteilung in Rüstungs- und Waffeneffekte</a:t>
            </a:r>
          </a:p>
          <a:p>
            <a:r>
              <a:rPr lang="de-DE" sz="2200" dirty="0" smtClean="0"/>
              <a:t>Pro Waffe höchstens 1 Effekt</a:t>
            </a:r>
          </a:p>
          <a:p>
            <a:pPr lvl="1"/>
            <a:r>
              <a:rPr lang="de-DE" sz="1800" dirty="0" smtClean="0"/>
              <a:t>Wahl aus einer Liste</a:t>
            </a:r>
          </a:p>
          <a:p>
            <a:r>
              <a:rPr lang="de-DE" sz="2200" dirty="0" smtClean="0"/>
              <a:t>Nur 3 Rüstungseffekte</a:t>
            </a:r>
          </a:p>
          <a:p>
            <a:pPr lvl="1"/>
            <a:r>
              <a:rPr lang="de-DE" sz="1800" dirty="0" smtClean="0"/>
              <a:t>Statt Effektauswahl als Felder realisiert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  <p:pic>
        <p:nvPicPr>
          <p:cNvPr id="8" name="Picture 7" descr="Waffeneffektlis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460" y="2528867"/>
            <a:ext cx="3388874" cy="2134550"/>
          </a:xfrm>
          <a:prstGeom prst="rect">
            <a:avLst/>
          </a:prstGeom>
        </p:spPr>
      </p:pic>
      <p:pic>
        <p:nvPicPr>
          <p:cNvPr id="9" name="Picture 8" descr="Ruestungseffekt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4460" y="5029409"/>
            <a:ext cx="3213100" cy="1041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92388" y="4660077"/>
            <a:ext cx="1883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Rüstungseffekte</a:t>
            </a:r>
            <a:endParaRPr lang="de-DE" dirty="0"/>
          </a:p>
        </p:txBody>
      </p:sp>
      <p:sp>
        <p:nvSpPr>
          <p:cNvPr id="11" name="TextBox 10"/>
          <p:cNvSpPr txBox="1"/>
          <p:nvPr/>
        </p:nvSpPr>
        <p:spPr>
          <a:xfrm>
            <a:off x="6553200" y="2182215"/>
            <a:ext cx="1666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Waffeneffekte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28" y="540398"/>
            <a:ext cx="7782703" cy="877239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Effekte im Kampf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5210" y="1417637"/>
            <a:ext cx="4615232" cy="4744004"/>
          </a:xfrm>
        </p:spPr>
        <p:txBody>
          <a:bodyPr>
            <a:normAutofit/>
          </a:bodyPr>
          <a:lstStyle/>
          <a:p>
            <a:r>
              <a:rPr lang="de-DE" sz="2200" dirty="0" smtClean="0"/>
              <a:t>In der Gegnerrunde:</a:t>
            </a:r>
          </a:p>
          <a:p>
            <a:pPr lvl="1"/>
            <a:r>
              <a:rPr lang="de-DE" sz="1800" dirty="0" smtClean="0"/>
              <a:t>Beim Gegners Geschickwurf</a:t>
            </a:r>
          </a:p>
          <a:p>
            <a:r>
              <a:rPr lang="de-DE" sz="2200" dirty="0" smtClean="0"/>
              <a:t>In der Spielerrunde:</a:t>
            </a:r>
          </a:p>
          <a:p>
            <a:pPr lvl="1"/>
            <a:r>
              <a:rPr lang="de-DE" sz="1800" dirty="0" smtClean="0"/>
              <a:t>Beim Gegners Stärkewurf</a:t>
            </a:r>
          </a:p>
          <a:p>
            <a:pPr lvl="1"/>
            <a:r>
              <a:rPr lang="de-DE" sz="1800" dirty="0" smtClean="0"/>
              <a:t>Extra rüstungs-unabhängiger Schaden</a:t>
            </a:r>
          </a:p>
          <a:p>
            <a:pPr lvl="1"/>
            <a:r>
              <a:rPr lang="de-DE" sz="1800" dirty="0" smtClean="0"/>
              <a:t>Schaden an allen Gegner</a:t>
            </a:r>
          </a:p>
          <a:p>
            <a:pPr lvl="2"/>
            <a:r>
              <a:rPr lang="de-DE" sz="1600" dirty="0" smtClean="0"/>
              <a:t>Rüstungs-unabhängig</a:t>
            </a:r>
          </a:p>
          <a:p>
            <a:pPr lvl="2"/>
            <a:r>
              <a:rPr lang="de-DE" sz="1600" dirty="0" smtClean="0"/>
              <a:t>Rüstungs-abhängig</a:t>
            </a:r>
          </a:p>
          <a:p>
            <a:r>
              <a:rPr lang="de-DE" sz="2200" dirty="0" smtClean="0"/>
              <a:t>Im Kampfende:</a:t>
            </a:r>
          </a:p>
          <a:p>
            <a:pPr lvl="1"/>
            <a:r>
              <a:rPr lang="de-DE" sz="1800" dirty="0" smtClean="0"/>
              <a:t>Bei der Erfahrungsausgabe</a:t>
            </a:r>
          </a:p>
          <a:p>
            <a:pPr lvl="1"/>
            <a:endParaRPr lang="de-DE" sz="16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28" y="540398"/>
            <a:ext cx="7782703" cy="877239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Handbuch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9628" y="1417637"/>
            <a:ext cx="3840246" cy="4744004"/>
          </a:xfrm>
        </p:spPr>
        <p:txBody>
          <a:bodyPr>
            <a:normAutofit/>
          </a:bodyPr>
          <a:lstStyle/>
          <a:p>
            <a:pPr>
              <a:spcAft>
                <a:spcPts val="3000"/>
              </a:spcAft>
            </a:pPr>
            <a:r>
              <a:rPr lang="de-DE" sz="2400" dirty="0" smtClean="0"/>
              <a:t>Dient als Einleitung im Nutzen des Programms</a:t>
            </a:r>
          </a:p>
          <a:p>
            <a:pPr>
              <a:spcAft>
                <a:spcPts val="3000"/>
              </a:spcAft>
            </a:pPr>
            <a:r>
              <a:rPr lang="de-DE" sz="2400" dirty="0" smtClean="0"/>
              <a:t>Vom Nutzer wird ein Verständnis des Rollenspiel DLVC erwartet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  <p:pic>
        <p:nvPicPr>
          <p:cNvPr id="6" name="Picture 5" descr="Titelbild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510" y="1440213"/>
            <a:ext cx="3896209" cy="49074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28" y="540398"/>
            <a:ext cx="7782703" cy="877239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Handbuch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9628" y="1417637"/>
            <a:ext cx="3840246" cy="4744004"/>
          </a:xfrm>
        </p:spPr>
        <p:txBody>
          <a:bodyPr>
            <a:normAutofit/>
          </a:bodyPr>
          <a:lstStyle/>
          <a:p>
            <a:pPr>
              <a:spcAft>
                <a:spcPts val="3000"/>
              </a:spcAft>
            </a:pPr>
            <a:r>
              <a:rPr lang="de-DE" sz="2400" dirty="0" smtClean="0"/>
              <a:t>Hyperlinks zu den verschiedenen Kapiteln und Unterkapiteln des Handbuches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  <p:pic>
        <p:nvPicPr>
          <p:cNvPr id="7" name="Picture 6" descr="Inhaltsverzeichnis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308" y="1360937"/>
            <a:ext cx="3816584" cy="49387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28" y="540398"/>
            <a:ext cx="7782703" cy="877239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Handbuch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7" y="1417637"/>
            <a:ext cx="3840247" cy="4744004"/>
          </a:xfrm>
        </p:spPr>
        <p:txBody>
          <a:bodyPr>
            <a:normAutofit/>
          </a:bodyPr>
          <a:lstStyle/>
          <a:p>
            <a:pPr>
              <a:spcAft>
                <a:spcPts val="3000"/>
              </a:spcAft>
            </a:pPr>
            <a:r>
              <a:rPr lang="de-DE" sz="2400" dirty="0" smtClean="0"/>
              <a:t>Bilder mit zwecksorientierter Markierung</a:t>
            </a:r>
          </a:p>
          <a:p>
            <a:pPr>
              <a:spcAft>
                <a:spcPts val="3000"/>
              </a:spcAft>
            </a:pPr>
            <a:r>
              <a:rPr lang="de-DE" sz="2400" dirty="0" smtClean="0"/>
              <a:t>Verständlichen gut strukturierten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  <p:pic>
        <p:nvPicPr>
          <p:cNvPr id="8" name="Picture 7" descr="Inhalt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447" y="1333230"/>
            <a:ext cx="2933816" cy="4969109"/>
          </a:xfrm>
          <a:prstGeom prst="rect">
            <a:avLst/>
          </a:prstGeom>
        </p:spPr>
      </p:pic>
      <p:sp>
        <p:nvSpPr>
          <p:cNvPr id="9" name="Notched Right Arrow 8"/>
          <p:cNvSpPr/>
          <p:nvPr/>
        </p:nvSpPr>
        <p:spPr>
          <a:xfrm rot="486713" flipV="1">
            <a:off x="5206484" y="1453083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Notched Right Arrow 9"/>
          <p:cNvSpPr/>
          <p:nvPr/>
        </p:nvSpPr>
        <p:spPr>
          <a:xfrm rot="486713" flipV="1">
            <a:off x="5206486" y="4089962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Notched Right Arrow 10"/>
          <p:cNvSpPr/>
          <p:nvPr/>
        </p:nvSpPr>
        <p:spPr>
          <a:xfrm rot="486713" flipV="1">
            <a:off x="5206483" y="5019861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Notched Right Arrow 11"/>
          <p:cNvSpPr/>
          <p:nvPr/>
        </p:nvSpPr>
        <p:spPr>
          <a:xfrm rot="486713" flipV="1">
            <a:off x="5206487" y="5711615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28" y="540398"/>
            <a:ext cx="7782703" cy="877239"/>
          </a:xfrm>
        </p:spPr>
        <p:txBody>
          <a:bodyPr anchor="ctr">
            <a:norm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Neues Aussehen der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9629" y="1417637"/>
            <a:ext cx="3885604" cy="4744004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de-DE" sz="2400" dirty="0" smtClean="0"/>
              <a:t>Neue Hintergrundfarbe</a:t>
            </a:r>
          </a:p>
          <a:p>
            <a:pPr>
              <a:spcAft>
                <a:spcPts val="1200"/>
              </a:spcAft>
            </a:pPr>
            <a:r>
              <a:rPr lang="de-DE" sz="2400" dirty="0" smtClean="0"/>
              <a:t>Neue Bilder in den Knöpfen</a:t>
            </a:r>
          </a:p>
          <a:p>
            <a:pPr>
              <a:spcAft>
                <a:spcPts val="1200"/>
              </a:spcAft>
            </a:pPr>
            <a:r>
              <a:rPr lang="de-DE" sz="2400" dirty="0" smtClean="0"/>
              <a:t>Unterschied zwischen gedrückt und nicht gedrückt</a:t>
            </a:r>
          </a:p>
          <a:p>
            <a:pPr>
              <a:spcAft>
                <a:spcPts val="1200"/>
              </a:spcAft>
            </a:pPr>
            <a:r>
              <a:rPr lang="de-DE" sz="2400" dirty="0" smtClean="0"/>
              <a:t>Die Schriftart ist bis auf diese vier Knöpfe auf System gesetzt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  <p:pic>
        <p:nvPicPr>
          <p:cNvPr id="13" name="Picture 12" descr="Hauptmenu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9158" y="2523780"/>
            <a:ext cx="4624891" cy="2800339"/>
          </a:xfrm>
          <a:prstGeom prst="rect">
            <a:avLst/>
          </a:prstGeom>
        </p:spPr>
      </p:pic>
      <p:sp>
        <p:nvSpPr>
          <p:cNvPr id="15" name="Notched Right Arrow 14"/>
          <p:cNvSpPr/>
          <p:nvPr/>
        </p:nvSpPr>
        <p:spPr>
          <a:xfrm rot="19855085" flipV="1">
            <a:off x="4637543" y="3557052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Notched Right Arrow 17"/>
          <p:cNvSpPr/>
          <p:nvPr/>
        </p:nvSpPr>
        <p:spPr>
          <a:xfrm rot="19855085" flipV="1">
            <a:off x="4637541" y="4819984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Notched Right Arrow 18"/>
          <p:cNvSpPr/>
          <p:nvPr/>
        </p:nvSpPr>
        <p:spPr>
          <a:xfrm rot="19855085" flipV="1">
            <a:off x="6091796" y="4819983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Notched Right Arrow 19"/>
          <p:cNvSpPr/>
          <p:nvPr/>
        </p:nvSpPr>
        <p:spPr>
          <a:xfrm rot="19855085" flipV="1">
            <a:off x="6091797" y="3557051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Notched Right Arrow 20"/>
          <p:cNvSpPr/>
          <p:nvPr/>
        </p:nvSpPr>
        <p:spPr>
          <a:xfrm rot="2873902" flipV="1">
            <a:off x="6333652" y="2526997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Notched Right Arrow 21"/>
          <p:cNvSpPr/>
          <p:nvPr/>
        </p:nvSpPr>
        <p:spPr>
          <a:xfrm rot="7764804" flipV="1">
            <a:off x="5399757" y="2523926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28" y="540398"/>
            <a:ext cx="7782703" cy="877239"/>
          </a:xfrm>
        </p:spPr>
        <p:txBody>
          <a:bodyPr anchor="ctr">
            <a:norm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Neues Aussehen der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9629" y="1417637"/>
            <a:ext cx="3885604" cy="4744004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de-DE" sz="2400" dirty="0" smtClean="0"/>
              <a:t>Scrollleiste sitzt auf der rechten Seite</a:t>
            </a:r>
          </a:p>
          <a:p>
            <a:pPr>
              <a:spcAft>
                <a:spcPts val="1200"/>
              </a:spcAft>
            </a:pPr>
            <a:r>
              <a:rPr lang="de-DE" sz="2400" dirty="0" smtClean="0"/>
              <a:t>Grüne Knöpfe besitzen ein sichtbaren gedrückten Zustand</a:t>
            </a:r>
          </a:p>
          <a:p>
            <a:pPr>
              <a:spcAft>
                <a:spcPts val="1200"/>
              </a:spcAft>
            </a:pPr>
            <a:r>
              <a:rPr lang="de-DE" sz="2400" dirty="0" smtClean="0"/>
              <a:t>Spaltentitelhintergrund passt mit der Hintergrundfarbe überein</a:t>
            </a:r>
          </a:p>
          <a:p>
            <a:pPr>
              <a:spcAft>
                <a:spcPts val="1200"/>
              </a:spcAft>
            </a:pPr>
            <a:endParaRPr lang="de-DE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  <p:pic>
        <p:nvPicPr>
          <p:cNvPr id="14" name="Picture 13" descr="Teilnehmerauswah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833" y="2077936"/>
            <a:ext cx="4574127" cy="3385721"/>
          </a:xfrm>
          <a:prstGeom prst="rect">
            <a:avLst/>
          </a:prstGeom>
        </p:spPr>
      </p:pic>
      <p:sp>
        <p:nvSpPr>
          <p:cNvPr id="19" name="Notched Right Arrow 18"/>
          <p:cNvSpPr/>
          <p:nvPr/>
        </p:nvSpPr>
        <p:spPr>
          <a:xfrm rot="20709704" flipV="1">
            <a:off x="4856882" y="2807784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Notched Right Arrow 15"/>
          <p:cNvSpPr/>
          <p:nvPr/>
        </p:nvSpPr>
        <p:spPr>
          <a:xfrm rot="20709704" flipV="1">
            <a:off x="7938779" y="5349472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Notched Right Arrow 22"/>
          <p:cNvSpPr/>
          <p:nvPr/>
        </p:nvSpPr>
        <p:spPr>
          <a:xfrm rot="8428609" flipV="1">
            <a:off x="7915101" y="3496106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28" y="540398"/>
            <a:ext cx="7782703" cy="877239"/>
          </a:xfrm>
        </p:spPr>
        <p:txBody>
          <a:bodyPr anchor="ctr">
            <a:norm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de-DE" sz="350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Fragerunde</a:t>
            </a:r>
            <a:endParaRPr lang="de-DE" sz="3500" dirty="0" smtClean="0">
              <a:effectLst>
                <a:glow rad="139700">
                  <a:schemeClr val="accent3">
                    <a:alpha val="75000"/>
                  </a:schemeClr>
                </a:glo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9629" y="1417637"/>
            <a:ext cx="3885604" cy="4744004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de-DE" sz="2400" dirty="0" smtClean="0"/>
              <a:t>Scrollleiste sitzt auf der rechten Seite</a:t>
            </a:r>
          </a:p>
          <a:p>
            <a:pPr>
              <a:spcAft>
                <a:spcPts val="1200"/>
              </a:spcAft>
            </a:pPr>
            <a:r>
              <a:rPr lang="de-DE" sz="2400" dirty="0" smtClean="0"/>
              <a:t>Grüne Knöpfe besitzen ein sichtbaren gedrückten Zustand</a:t>
            </a:r>
          </a:p>
          <a:p>
            <a:pPr>
              <a:spcAft>
                <a:spcPts val="1200"/>
              </a:spcAft>
            </a:pPr>
            <a:r>
              <a:rPr lang="de-DE" sz="2400" dirty="0" smtClean="0"/>
              <a:t>Spaltentitelhintergrund passt mit der Hintergrundfarbe überein</a:t>
            </a:r>
          </a:p>
          <a:p>
            <a:pPr>
              <a:spcAft>
                <a:spcPts val="1200"/>
              </a:spcAft>
            </a:pPr>
            <a:endParaRPr lang="de-DE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  <p:pic>
        <p:nvPicPr>
          <p:cNvPr id="14" name="Picture 13" descr="Teilnehmerauswah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833" y="2077936"/>
            <a:ext cx="4574127" cy="3385721"/>
          </a:xfrm>
          <a:prstGeom prst="rect">
            <a:avLst/>
          </a:prstGeom>
        </p:spPr>
      </p:pic>
      <p:sp>
        <p:nvSpPr>
          <p:cNvPr id="19" name="Notched Right Arrow 18"/>
          <p:cNvSpPr/>
          <p:nvPr/>
        </p:nvSpPr>
        <p:spPr>
          <a:xfrm rot="20709704" flipV="1">
            <a:off x="4856882" y="2807784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Notched Right Arrow 15"/>
          <p:cNvSpPr/>
          <p:nvPr/>
        </p:nvSpPr>
        <p:spPr>
          <a:xfrm rot="20709704" flipV="1">
            <a:off x="7938779" y="5349472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Notched Right Arrow 22"/>
          <p:cNvSpPr/>
          <p:nvPr/>
        </p:nvSpPr>
        <p:spPr>
          <a:xfrm rot="8428609" flipV="1">
            <a:off x="7915101" y="3496106"/>
            <a:ext cx="439093" cy="205689"/>
          </a:xfrm>
          <a:prstGeom prst="notchedRightArrow">
            <a:avLst/>
          </a:prstGeom>
          <a:solidFill>
            <a:srgbClr val="54A02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5815" y="572096"/>
            <a:ext cx="7588966" cy="845542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Inhalt</a:t>
            </a:r>
            <a:r>
              <a:rPr lang="de-DE" sz="3500" dirty="0" smtClean="0"/>
              <a:t>:</a:t>
            </a:r>
            <a:endParaRPr lang="de-DE" sz="35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4535" y="1417638"/>
            <a:ext cx="6170245" cy="470852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2000" dirty="0" smtClean="0">
                <a:effectLst/>
              </a:rPr>
              <a:t>Projektübersicht</a:t>
            </a:r>
            <a:endParaRPr lang="de-DE" sz="2000" dirty="0" smtClean="0">
              <a:effectLst/>
            </a:endParaRPr>
          </a:p>
          <a:p>
            <a:pPr marL="914400" lvl="1" indent="-514350"/>
            <a:r>
              <a:rPr lang="de-DE" sz="1800" dirty="0" smtClean="0">
                <a:solidFill>
                  <a:srgbClr val="000000"/>
                </a:solidFill>
              </a:rPr>
              <a:t>Stand nach der 3. Iteration</a:t>
            </a:r>
          </a:p>
          <a:p>
            <a:pPr marL="914400" lvl="1" indent="-514350"/>
            <a:r>
              <a:rPr lang="de-DE" sz="1800" dirty="0" smtClean="0"/>
              <a:t>Rollenverteilung</a:t>
            </a:r>
          </a:p>
          <a:p>
            <a:pPr marL="914400" lvl="1" indent="-514350"/>
            <a:r>
              <a:rPr lang="de-DE" sz="1800" dirty="0" smtClean="0"/>
              <a:t>Plan für die 4. Iteration</a:t>
            </a:r>
          </a:p>
          <a:p>
            <a:pPr marL="914400" lvl="1" indent="-514350"/>
            <a:r>
              <a:rPr lang="de-DE" sz="1800" dirty="0" smtClean="0"/>
              <a:t>Bearbeitete Stories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000" dirty="0" smtClean="0"/>
              <a:t>Inhaltlicher Fortschritt</a:t>
            </a:r>
          </a:p>
          <a:p>
            <a:pPr marL="914400" lvl="1" indent="-514350"/>
            <a:r>
              <a:rPr lang="de-DE" sz="1800" dirty="0" smtClean="0"/>
              <a:t>Kampfende</a:t>
            </a:r>
          </a:p>
          <a:p>
            <a:pPr marL="914400" lvl="1" indent="-514350"/>
            <a:r>
              <a:rPr lang="de-DE" sz="1800" dirty="0" smtClean="0"/>
              <a:t>Effekte statt Fähigkeiten</a:t>
            </a:r>
            <a:endParaRPr lang="de-DE" sz="1800" dirty="0" smtClean="0"/>
          </a:p>
          <a:p>
            <a:pPr marL="914400" lvl="1" indent="-514350"/>
            <a:r>
              <a:rPr lang="de-DE" sz="1800" dirty="0" smtClean="0"/>
              <a:t>Handbuch</a:t>
            </a:r>
          </a:p>
          <a:p>
            <a:pPr marL="914400" lvl="1" indent="-514350"/>
            <a:r>
              <a:rPr lang="de-DE" sz="1800" dirty="0" smtClean="0"/>
              <a:t>Neues Aussehen der GUI</a:t>
            </a:r>
          </a:p>
          <a:p>
            <a:pPr marL="914400" lvl="1" indent="-514350"/>
            <a:r>
              <a:rPr lang="de-DE" sz="1800" dirty="0" smtClean="0"/>
              <a:t>Fragerunde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5815" y="572096"/>
            <a:ext cx="7588966" cy="845542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Inhalt</a:t>
            </a:r>
            <a:r>
              <a:rPr lang="de-DE" sz="3500" dirty="0" smtClean="0"/>
              <a:t>:</a:t>
            </a:r>
            <a:endParaRPr lang="de-DE" sz="35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51025" y="1255518"/>
            <a:ext cx="6183755" cy="499275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de-DE" sz="2000" dirty="0" smtClean="0"/>
              <a:t>Nicht-inhaltliches</a:t>
            </a:r>
          </a:p>
          <a:p>
            <a:pPr marL="914400" lvl="1" indent="-514350"/>
            <a:r>
              <a:rPr lang="de-DE" sz="1800" dirty="0" smtClean="0"/>
              <a:t>Bugfix-Story abgeschafft</a:t>
            </a:r>
          </a:p>
          <a:p>
            <a:pPr marL="914400" lvl="1" indent="-514350"/>
            <a:r>
              <a:rPr lang="de-DE" sz="1800" dirty="0" smtClean="0"/>
              <a:t>Testen</a:t>
            </a:r>
          </a:p>
          <a:p>
            <a:pPr marL="914400" lvl="1" indent="-514350"/>
            <a:r>
              <a:rPr lang="de-DE" sz="1800" dirty="0" smtClean="0"/>
              <a:t>Burndown Chart</a:t>
            </a:r>
          </a:p>
          <a:p>
            <a:pPr marL="914400" lvl="1" indent="-514350"/>
            <a:r>
              <a:rPr lang="de-DE" sz="1800" dirty="0" smtClean="0"/>
              <a:t>Geschätzt versus Gebraucht</a:t>
            </a:r>
          </a:p>
          <a:p>
            <a:pPr marL="914400" lvl="1" indent="-514350"/>
            <a:r>
              <a:rPr lang="de-DE" sz="1800" dirty="0" smtClean="0"/>
              <a:t>Impediments</a:t>
            </a:r>
            <a:endParaRPr lang="de-DE" sz="1800" dirty="0" smtClean="0"/>
          </a:p>
          <a:p>
            <a:pPr marL="514350" indent="-514350">
              <a:buFont typeface="+mj-lt"/>
              <a:buAutoNum type="arabicPeriod" startAt="4"/>
            </a:pPr>
            <a:r>
              <a:rPr lang="de-DE" sz="2000" dirty="0" smtClean="0"/>
              <a:t>Demo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de-DE" sz="2000" dirty="0" smtClean="0"/>
              <a:t>Zukunft des Programms</a:t>
            </a:r>
          </a:p>
          <a:p>
            <a:pPr marL="914400" lvl="1" indent="-514350"/>
            <a:r>
              <a:rPr lang="de-DE" sz="1800" dirty="0" smtClean="0"/>
              <a:t>Kurzfristige Pläne</a:t>
            </a:r>
          </a:p>
          <a:p>
            <a:pPr marL="914400" lvl="1" indent="-514350"/>
            <a:r>
              <a:rPr lang="de-DE" sz="1800" dirty="0" smtClean="0"/>
              <a:t>Langfristige Pläne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de-DE" sz="2000" dirty="0" smtClean="0"/>
              <a:t>Fazit</a:t>
            </a:r>
          </a:p>
          <a:p>
            <a:pPr marL="914400" lvl="1" indent="-514350"/>
            <a:r>
              <a:rPr lang="de-DE" sz="1800" dirty="0" smtClean="0"/>
              <a:t>Iteration</a:t>
            </a:r>
          </a:p>
          <a:p>
            <a:pPr marL="914400" lvl="1" indent="-514350"/>
            <a:r>
              <a:rPr lang="de-DE" sz="1800" dirty="0" smtClean="0"/>
              <a:t>Projektgruppe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534" y="540398"/>
            <a:ext cx="7890797" cy="877239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1. Projektübersicht</a:t>
            </a:r>
            <a:endParaRPr lang="de-DE" sz="3500" dirty="0">
              <a:effectLst>
                <a:glow rad="139700">
                  <a:schemeClr val="accent3">
                    <a:alpha val="75000"/>
                  </a:schemeClr>
                </a:glow>
              </a:effectLst>
            </a:endParaRPr>
          </a:p>
        </p:txBody>
      </p:sp>
      <p:pic>
        <p:nvPicPr>
          <p:cNvPr id="6" name="Content Placeholder 5" descr="Projektdetails.png"/>
          <p:cNvPicPr>
            <a:picLocks noGrp="1" noChangeAspect="1"/>
          </p:cNvPicPr>
          <p:nvPr>
            <p:ph idx="1"/>
          </p:nvPr>
        </p:nvPicPr>
        <p:blipFill>
          <a:blip r:embed="rId2"/>
          <a:srcRect l="-24729" r="-24729"/>
          <a:stretch>
            <a:fillRect/>
          </a:stretch>
        </p:blipFill>
        <p:spPr>
          <a:xfrm>
            <a:off x="304048" y="1417638"/>
            <a:ext cx="8382752" cy="480869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Logo3_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35046" y="486358"/>
            <a:ext cx="8051754" cy="931279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Stand nach der 3. Iteration:</a:t>
            </a:r>
            <a:endParaRPr lang="de-DE" sz="3500" dirty="0">
              <a:effectLst>
                <a:glow rad="139700">
                  <a:schemeClr val="accent3">
                    <a:alpha val="75000"/>
                  </a:schemeClr>
                </a:glow>
              </a:effectLst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23731" y="1610312"/>
            <a:ext cx="7863069" cy="4289048"/>
          </a:xfrm>
        </p:spPr>
        <p:txBody>
          <a:bodyPr>
            <a:noAutofit/>
          </a:bodyPr>
          <a:lstStyle/>
          <a:p>
            <a:r>
              <a:rPr lang="de-DE" sz="1800" dirty="0" smtClean="0"/>
              <a:t>Händler erweitert:</a:t>
            </a:r>
          </a:p>
          <a:p>
            <a:pPr lvl="1"/>
            <a:r>
              <a:rPr lang="de-DE" sz="1400" dirty="0" smtClean="0"/>
              <a:t>Tabs: Einfache Gegenstände &amp; Rüstung/Waffen</a:t>
            </a:r>
          </a:p>
          <a:p>
            <a:pPr lvl="1"/>
            <a:r>
              <a:rPr lang="de-DE" sz="1400" dirty="0" smtClean="0"/>
              <a:t>Unterkategorien ermöglicht</a:t>
            </a:r>
          </a:p>
          <a:p>
            <a:r>
              <a:rPr lang="de-DE" sz="1800" dirty="0" smtClean="0"/>
              <a:t>Spielerrunde erstellt:</a:t>
            </a:r>
          </a:p>
          <a:p>
            <a:pPr lvl="1"/>
            <a:r>
              <a:rPr lang="de-DE" sz="1400" dirty="0" smtClean="0"/>
              <a:t>Verschiedene Funktionalitäten</a:t>
            </a:r>
          </a:p>
          <a:p>
            <a:pPr lvl="1"/>
            <a:r>
              <a:rPr lang="de-DE" sz="1400" dirty="0" smtClean="0"/>
              <a:t>Erfahrungsausgabefeld endet den Kampf</a:t>
            </a:r>
          </a:p>
          <a:p>
            <a:r>
              <a:rPr lang="en-US" sz="1800" dirty="0" smtClean="0"/>
              <a:t>Notifikationen</a:t>
            </a:r>
            <a:r>
              <a:rPr lang="de-DE" sz="1800" dirty="0" smtClean="0"/>
              <a:t>:</a:t>
            </a:r>
          </a:p>
          <a:p>
            <a:pPr lvl="1"/>
            <a:r>
              <a:rPr lang="de-DE" sz="1400" dirty="0" smtClean="0"/>
              <a:t>An sinnvollen Stellen eingeführt</a:t>
            </a:r>
          </a:p>
          <a:p>
            <a:r>
              <a:rPr lang="de-DE" sz="1800" dirty="0" smtClean="0"/>
              <a:t>Diverse GUI Veränderungen:</a:t>
            </a:r>
          </a:p>
          <a:p>
            <a:pPr lvl="1"/>
            <a:r>
              <a:rPr lang="de-DE" sz="1400" dirty="0" smtClean="0"/>
              <a:t>Einige Buttons verändert, Schriftart ersetzt </a:t>
            </a:r>
          </a:p>
          <a:p>
            <a:pPr lvl="1"/>
            <a:r>
              <a:rPr lang="de-DE" sz="1400" dirty="0" smtClean="0"/>
              <a:t>Highlight der Trefferzonen</a:t>
            </a:r>
          </a:p>
          <a:p>
            <a:r>
              <a:rPr lang="de-DE" sz="1800" dirty="0" smtClean="0"/>
              <a:t>Hilfe-Button:</a:t>
            </a:r>
          </a:p>
          <a:p>
            <a:pPr lvl="1"/>
            <a:r>
              <a:rPr lang="de-DE" sz="1400" dirty="0" smtClean="0"/>
              <a:t>Für jedes Fenster gibt es einen Hilfetext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8" name="Picture 7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647" y="537770"/>
            <a:ext cx="7768254" cy="879868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Rollenverteilung:</a:t>
            </a:r>
            <a:endParaRPr lang="de-DE" sz="3500" dirty="0">
              <a:effectLst>
                <a:glow rad="139700">
                  <a:schemeClr val="accent3">
                    <a:alpha val="75000"/>
                  </a:schemeClr>
                </a:glow>
              </a:effectLst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742950" y="1600200"/>
          <a:ext cx="7769226" cy="4452272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2567401"/>
                <a:gridCol w="5201825"/>
              </a:tblGrid>
              <a:tr h="556534">
                <a:tc>
                  <a:txBody>
                    <a:bodyPr/>
                    <a:lstStyle/>
                    <a:p>
                      <a:r>
                        <a:rPr lang="de-DE" sz="2400" b="0" i="1" dirty="0" smtClean="0">
                          <a:solidFill>
                            <a:schemeClr val="tx1"/>
                          </a:solidFill>
                        </a:rPr>
                        <a:t>Kunde:</a:t>
                      </a:r>
                      <a:endParaRPr lang="de-DE" sz="2400" b="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BB59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b="0" i="0" dirty="0" smtClean="0">
                          <a:solidFill>
                            <a:srgbClr val="000000"/>
                          </a:solidFill>
                        </a:rPr>
                        <a:t>Hans</a:t>
                      </a:r>
                      <a:r>
                        <a:rPr lang="de-DE" sz="2400" b="0" i="0" baseline="0" dirty="0" smtClean="0">
                          <a:solidFill>
                            <a:srgbClr val="000000"/>
                          </a:solidFill>
                        </a:rPr>
                        <a:t> Klein</a:t>
                      </a:r>
                      <a:endParaRPr lang="de-DE" sz="2400" b="0" i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9BBB59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/>
                    </a:solidFill>
                  </a:tcPr>
                </a:tc>
              </a:tr>
              <a:tr h="556534">
                <a:tc>
                  <a:txBody>
                    <a:bodyPr/>
                    <a:lstStyle/>
                    <a:p>
                      <a:r>
                        <a:rPr lang="de-DE" sz="2400" i="1" dirty="0" smtClean="0"/>
                        <a:t>Teamleiter:</a:t>
                      </a:r>
                      <a:endParaRPr lang="de-DE" sz="2400" i="1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i="0" dirty="0" smtClean="0"/>
                        <a:t>Andreas </a:t>
                      </a:r>
                      <a:r>
                        <a:rPr lang="de-DE" sz="2400" i="0" dirty="0" err="1" smtClean="0"/>
                        <a:t>Kofer</a:t>
                      </a:r>
                      <a:endParaRPr lang="de-DE" sz="2400" i="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56534">
                <a:tc>
                  <a:txBody>
                    <a:bodyPr/>
                    <a:lstStyle/>
                    <a:p>
                      <a:r>
                        <a:rPr lang="de-DE" sz="2400" i="1" dirty="0" smtClean="0"/>
                        <a:t>Entwickler:</a:t>
                      </a:r>
                      <a:endParaRPr lang="de-DE" sz="2400" i="1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i="0" dirty="0" smtClean="0"/>
                        <a:t>Britta Heymann</a:t>
                      </a:r>
                      <a:endParaRPr lang="de-DE" sz="2400" i="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56534">
                <a:tc>
                  <a:txBody>
                    <a:bodyPr/>
                    <a:lstStyle/>
                    <a:p>
                      <a:endParaRPr lang="de-DE" sz="2400" i="1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i="0" dirty="0" smtClean="0"/>
                        <a:t>Boris </a:t>
                      </a:r>
                      <a:r>
                        <a:rPr lang="de-DE" sz="2400" i="0" dirty="0" err="1" smtClean="0"/>
                        <a:t>Prochnau</a:t>
                      </a:r>
                      <a:endParaRPr lang="de-DE" sz="2400" i="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56534">
                <a:tc>
                  <a:txBody>
                    <a:bodyPr/>
                    <a:lstStyle/>
                    <a:p>
                      <a:endParaRPr lang="de-DE" sz="2400" i="1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i="0" dirty="0" err="1" smtClean="0"/>
                        <a:t>Nooshin</a:t>
                      </a:r>
                      <a:r>
                        <a:rPr lang="de-DE" sz="2400" i="0" dirty="0" smtClean="0"/>
                        <a:t> </a:t>
                      </a:r>
                      <a:r>
                        <a:rPr lang="de-DE" sz="2400" i="0" dirty="0" err="1" smtClean="0"/>
                        <a:t>Naghavi</a:t>
                      </a:r>
                      <a:endParaRPr lang="de-DE" sz="2400" i="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56534">
                <a:tc>
                  <a:txBody>
                    <a:bodyPr/>
                    <a:lstStyle/>
                    <a:p>
                      <a:endParaRPr lang="de-DE" sz="2400" i="1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i="0" dirty="0" smtClean="0"/>
                        <a:t>Andreas</a:t>
                      </a:r>
                      <a:r>
                        <a:rPr lang="de-DE" sz="2400" i="0" baseline="0" dirty="0" smtClean="0"/>
                        <a:t> </a:t>
                      </a:r>
                      <a:r>
                        <a:rPr lang="de-DE" sz="2400" i="0" baseline="0" dirty="0" err="1" smtClean="0"/>
                        <a:t>Kofer</a:t>
                      </a:r>
                      <a:endParaRPr lang="de-DE" sz="2400" i="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56534">
                <a:tc>
                  <a:txBody>
                    <a:bodyPr/>
                    <a:lstStyle/>
                    <a:p>
                      <a:r>
                        <a:rPr lang="de-DE" sz="2400" i="1" dirty="0" smtClean="0"/>
                        <a:t>Bilder:</a:t>
                      </a:r>
                      <a:endParaRPr lang="de-DE" sz="2400" i="1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i="0" dirty="0" smtClean="0"/>
                        <a:t>Sabine Wei</a:t>
                      </a:r>
                      <a:r>
                        <a:rPr lang="de-DE" sz="2400" i="0" baseline="0" dirty="0" smtClean="0"/>
                        <a:t>ß</a:t>
                      </a:r>
                      <a:endParaRPr lang="de-DE" sz="2400" i="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56534">
                <a:tc>
                  <a:txBody>
                    <a:bodyPr/>
                    <a:lstStyle/>
                    <a:p>
                      <a:r>
                        <a:rPr lang="de-DE" sz="2400" i="1" dirty="0" smtClean="0"/>
                        <a:t>Bildbearbeitung:</a:t>
                      </a:r>
                      <a:endParaRPr lang="de-DE" sz="2400" i="1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i="0" dirty="0" smtClean="0"/>
                        <a:t>Lea </a:t>
                      </a:r>
                      <a:r>
                        <a:rPr lang="de-DE" sz="2400" i="0" dirty="0" err="1" smtClean="0"/>
                        <a:t>Prochnau</a:t>
                      </a:r>
                      <a:endParaRPr lang="de-DE" sz="2400" i="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904307" y="656584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7" name="Picture 6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28" y="540398"/>
            <a:ext cx="7782703" cy="877239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Plan für die 4. Iteration:</a:t>
            </a:r>
            <a:endParaRPr lang="de-DE" sz="3500" dirty="0">
              <a:effectLst>
                <a:glow rad="139700">
                  <a:schemeClr val="accent3">
                    <a:alpha val="75000"/>
                  </a:schemeClr>
                </a:glo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869" y="1485677"/>
            <a:ext cx="7342300" cy="4540262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de-DE" sz="2400" dirty="0" smtClean="0"/>
              <a:t>Kampfrelevante Effekte einführen und Fähigkeiten als Waffen mit Effekte behandeln</a:t>
            </a:r>
          </a:p>
          <a:p>
            <a:pPr>
              <a:spcAft>
                <a:spcPts val="1200"/>
              </a:spcAft>
            </a:pPr>
            <a:r>
              <a:rPr lang="de-DE" sz="2400" dirty="0" smtClean="0"/>
              <a:t>Erfahrungs-Label zu einem Kampfendefenster erweitern</a:t>
            </a:r>
          </a:p>
          <a:p>
            <a:pPr>
              <a:spcAft>
                <a:spcPts val="1200"/>
              </a:spcAft>
            </a:pPr>
            <a:r>
              <a:rPr lang="de-DE" sz="2400" dirty="0" smtClean="0"/>
              <a:t>Handbuch für das Programm erstellen</a:t>
            </a:r>
          </a:p>
          <a:p>
            <a:pPr>
              <a:spcAft>
                <a:spcPts val="1200"/>
              </a:spcAft>
            </a:pPr>
            <a:r>
              <a:rPr lang="de-DE" sz="2400" dirty="0" smtClean="0"/>
              <a:t>Das Programm einen eigenen visuellen Stil geben</a:t>
            </a:r>
          </a:p>
          <a:p>
            <a:pPr>
              <a:spcAft>
                <a:spcPts val="1200"/>
              </a:spcAft>
            </a:pPr>
            <a:r>
              <a:rPr lang="de-DE" sz="2400" dirty="0" smtClean="0"/>
              <a:t>Die noch übriggebliebenen Bugs lösen</a:t>
            </a:r>
            <a:endParaRPr lang="de-DE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116" y="526888"/>
            <a:ext cx="7796215" cy="890749"/>
          </a:xfrm>
        </p:spPr>
        <p:txBody>
          <a:bodyPr>
            <a:normAutofit/>
          </a:bodyPr>
          <a:lstStyle/>
          <a:p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Bearbeitete Stories:</a:t>
            </a:r>
            <a:endParaRPr lang="de-DE" sz="3500" dirty="0">
              <a:effectLst>
                <a:glow rad="139700">
                  <a:schemeClr val="accent3">
                    <a:alpha val="75000"/>
                  </a:schemeClr>
                </a:glow>
              </a:effectLst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715963" y="1417637"/>
          <a:ext cx="7796212" cy="4807977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648712"/>
                <a:gridCol w="4431817"/>
                <a:gridCol w="891768"/>
                <a:gridCol w="1823915"/>
              </a:tblGrid>
              <a:tr h="0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Nr.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BB59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Titel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9BBB59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BB59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Prio.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9BBB59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BBB59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Bausteine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9BBB59">
                          <a:lumMod val="75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01067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31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Effekte im Kampf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6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1067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32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Handbuch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1067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29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Kampfsimulator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1067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30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Organisatorisches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6,5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1067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24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GUI stylen</a:t>
                      </a:r>
                      <a:r>
                        <a:rPr lang="de-DE" sz="2000" baseline="0" dirty="0" smtClean="0">
                          <a:solidFill>
                            <a:srgbClr val="000000"/>
                          </a:solidFill>
                        </a:rPr>
                        <a:t> &amp; verbessern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2,5 + </a:t>
                      </a:r>
                      <a:r>
                        <a:rPr lang="de-DE" sz="2000" b="1" i="0" u="none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1067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33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Vortrag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3,5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1067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12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Spielgruppenmanager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5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1067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23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Kleine Korrekturen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0,5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1067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10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Hauptmenü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b="1" dirty="0" smtClean="0">
                          <a:solidFill>
                            <a:srgbClr val="FF0000"/>
                          </a:solidFill>
                        </a:rPr>
                        <a:t>0,5</a:t>
                      </a:r>
                      <a:endParaRPr lang="de-DE" sz="20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1067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26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Händler</a:t>
                      </a:r>
                      <a:r>
                        <a:rPr lang="de-DE" sz="2000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Erweiterung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0,5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1067"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16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Release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2000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de-DE" sz="2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70719" y="6225614"/>
            <a:ext cx="37618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 smtClean="0">
                <a:solidFill>
                  <a:schemeClr val="accent3">
                    <a:lumMod val="75000"/>
                  </a:schemeClr>
                </a:solidFill>
              </a:rPr>
              <a:t>1 Baustein = 2 Paar-Stunden</a:t>
            </a:r>
            <a:endParaRPr lang="de-DE" sz="22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534" y="540398"/>
            <a:ext cx="7890797" cy="877239"/>
          </a:xfrm>
        </p:spPr>
        <p:txBody>
          <a:bodyPr>
            <a:normAutofit/>
          </a:bodyPr>
          <a:lstStyle/>
          <a:p>
            <a:r>
              <a:rPr lang="de-DE" sz="3500" dirty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2</a:t>
            </a:r>
            <a:r>
              <a:rPr lang="de-DE" sz="3500" dirty="0" smtClean="0">
                <a:effectLst>
                  <a:glow rad="139700">
                    <a:schemeClr val="accent3">
                      <a:alpha val="75000"/>
                    </a:schemeClr>
                  </a:glow>
                </a:effectLst>
              </a:rPr>
              <a:t>. Inhaltlicher Fortschritt</a:t>
            </a:r>
            <a:endParaRPr lang="de-DE" sz="3500" dirty="0">
              <a:effectLst>
                <a:glow rad="139700">
                  <a:schemeClr val="accent3">
                    <a:alpha val="75000"/>
                  </a:schemeClr>
                </a:glo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8214E-D308-E741-B6E4-074FE9D0159C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 descr="Logo3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168" y="0"/>
            <a:ext cx="837832" cy="807694"/>
          </a:xfrm>
          <a:prstGeom prst="rect">
            <a:avLst/>
          </a:prstGeom>
        </p:spPr>
      </p:pic>
      <p:pic>
        <p:nvPicPr>
          <p:cNvPr id="8" name="Content Placeholder 7" descr="Hauptmenu_alt.tiff"/>
          <p:cNvPicPr>
            <a:picLocks noGrp="1" noChangeAspect="1"/>
          </p:cNvPicPr>
          <p:nvPr>
            <p:ph idx="1"/>
          </p:nvPr>
        </p:nvPicPr>
        <p:blipFill>
          <a:blip r:embed="rId3"/>
          <a:srcRect t="-6697" b="-6697"/>
          <a:stretch>
            <a:fillRect/>
          </a:stretch>
        </p:blipFill>
        <p:spPr>
          <a:xfrm>
            <a:off x="76569" y="1174458"/>
            <a:ext cx="5436179" cy="2989689"/>
          </a:xfrm>
        </p:spPr>
      </p:pic>
      <p:pic>
        <p:nvPicPr>
          <p:cNvPr id="9" name="Picture 8" descr="Hauptmenu_neu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1654" y="3090748"/>
            <a:ext cx="5393292" cy="3265601"/>
          </a:xfrm>
          <a:prstGeom prst="rect">
            <a:avLst/>
          </a:prstGeom>
        </p:spPr>
      </p:pic>
      <p:sp>
        <p:nvSpPr>
          <p:cNvPr id="10" name="Notched Right Arrow 9"/>
          <p:cNvSpPr/>
          <p:nvPr/>
        </p:nvSpPr>
        <p:spPr>
          <a:xfrm rot="1912051">
            <a:off x="3104299" y="3065147"/>
            <a:ext cx="908115" cy="484632"/>
          </a:xfrm>
          <a:prstGeom prst="notchedRightArrow">
            <a:avLst/>
          </a:prstGeom>
          <a:solidFill>
            <a:srgbClr val="54A02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54A02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ysClr val="window" lastClr="FFFFFF"/>
      </a:lt1>
      <a:dk2>
        <a:srgbClr val="339966"/>
      </a:dk2>
      <a:lt2>
        <a:srgbClr val="FCFBF4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3462</TotalTime>
  <Words>565</Words>
  <Application>Microsoft Macintosh PowerPoint</Application>
  <PresentationFormat>On-screen Show (4:3)</PresentationFormat>
  <Paragraphs>198</Paragraphs>
  <Slides>19</Slides>
  <Notes>1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DLVC-Taverne</vt:lpstr>
      <vt:lpstr>Inhalt:</vt:lpstr>
      <vt:lpstr>Inhalt:</vt:lpstr>
      <vt:lpstr>1. Projektübersicht</vt:lpstr>
      <vt:lpstr>Stand nach der 3. Iteration:</vt:lpstr>
      <vt:lpstr>Rollenverteilung:</vt:lpstr>
      <vt:lpstr>Plan für die 4. Iteration:</vt:lpstr>
      <vt:lpstr>Bearbeitete Stories:</vt:lpstr>
      <vt:lpstr>2. Inhaltlicher Fortschritt</vt:lpstr>
      <vt:lpstr>Kampfende</vt:lpstr>
      <vt:lpstr>Kampfende</vt:lpstr>
      <vt:lpstr>Effekte statt Fähigkeiten</vt:lpstr>
      <vt:lpstr>Effekte im Kampf</vt:lpstr>
      <vt:lpstr>Handbuch</vt:lpstr>
      <vt:lpstr>Handbuch</vt:lpstr>
      <vt:lpstr>Handbuch</vt:lpstr>
      <vt:lpstr>Neues Aussehen der GUI</vt:lpstr>
      <vt:lpstr>Neues Aussehen der GUI</vt:lpstr>
      <vt:lpstr>Fragerunde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DLVC-Taverne</dc:title>
  <dc:creator>Andreas Kofer</dc:creator>
  <cp:lastModifiedBy>Andreas Kofer</cp:lastModifiedBy>
  <cp:revision>12</cp:revision>
  <dcterms:created xsi:type="dcterms:W3CDTF">2015-07-10T10:40:56Z</dcterms:created>
  <dcterms:modified xsi:type="dcterms:W3CDTF">2015-07-12T20:23:00Z</dcterms:modified>
</cp:coreProperties>
</file>

<file path=docProps/thumbnail.jpeg>
</file>